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6" r:id="rId3"/>
    <p:sldId id="271" r:id="rId4"/>
    <p:sldId id="268" r:id="rId5"/>
    <p:sldId id="267" r:id="rId6"/>
    <p:sldId id="269" r:id="rId7"/>
    <p:sldId id="273" r:id="rId8"/>
    <p:sldId id="270" r:id="rId9"/>
    <p:sldId id="27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8CBEDD-980A-E143-AE04-3C1F52F2967F}">
          <p14:sldIdLst>
            <p14:sldId id="256"/>
            <p14:sldId id="266"/>
            <p14:sldId id="271"/>
            <p14:sldId id="268"/>
            <p14:sldId id="267"/>
            <p14:sldId id="269"/>
            <p14:sldId id="273"/>
            <p14:sldId id="270"/>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6"/>
    <p:restoredTop sz="89193"/>
  </p:normalViewPr>
  <p:slideViewPr>
    <p:cSldViewPr snapToGrid="0" snapToObjects="1">
      <p:cViewPr>
        <p:scale>
          <a:sx n="124" d="100"/>
          <a:sy n="124"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E32FA-BC3C-2547-8B48-C4947C986B96}" type="datetimeFigureOut">
              <a:rPr lang="en-US" smtClean="0"/>
              <a:t>12/9/16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44243-1E6B-0742-9628-BE67CCFF8A2F}" type="slidenum">
              <a:rPr lang="en-US" smtClean="0"/>
              <a:t>‹#›</a:t>
            </a:fld>
            <a:endParaRPr lang="en-US"/>
          </a:p>
        </p:txBody>
      </p:sp>
    </p:spTree>
    <p:extLst>
      <p:ext uri="{BB962C8B-B14F-4D97-AF65-F5344CB8AC3E}">
        <p14:creationId xmlns:p14="http://schemas.microsoft.com/office/powerpoint/2010/main" val="2001523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D44243-1E6B-0742-9628-BE67CCFF8A2F}" type="slidenum">
              <a:rPr lang="en-US" smtClean="0"/>
              <a:t>1</a:t>
            </a:fld>
            <a:endParaRPr lang="en-US"/>
          </a:p>
        </p:txBody>
      </p:sp>
    </p:spTree>
    <p:extLst>
      <p:ext uri="{BB962C8B-B14F-4D97-AF65-F5344CB8AC3E}">
        <p14:creationId xmlns:p14="http://schemas.microsoft.com/office/powerpoint/2010/main" val="211520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Random Forests</a:t>
            </a:r>
            <a:endParaRPr lang="en-US" dirty="0"/>
          </a:p>
        </p:txBody>
      </p:sp>
      <p:sp>
        <p:nvSpPr>
          <p:cNvPr id="4" name="Slide Number Placeholder 3"/>
          <p:cNvSpPr>
            <a:spLocks noGrp="1"/>
          </p:cNvSpPr>
          <p:nvPr>
            <p:ph type="sldNum" sz="quarter" idx="10"/>
          </p:nvPr>
        </p:nvSpPr>
        <p:spPr/>
        <p:txBody>
          <a:bodyPr/>
          <a:lstStyle/>
          <a:p>
            <a:fld id="{14D44243-1E6B-0742-9628-BE67CCFF8A2F}" type="slidenum">
              <a:rPr lang="en-US" smtClean="0"/>
              <a:t>3</a:t>
            </a:fld>
            <a:endParaRPr lang="en-US"/>
          </a:p>
        </p:txBody>
      </p:sp>
    </p:spTree>
    <p:extLst>
      <p:ext uri="{BB962C8B-B14F-4D97-AF65-F5344CB8AC3E}">
        <p14:creationId xmlns:p14="http://schemas.microsoft.com/office/powerpoint/2010/main" val="211705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Validation is important to</a:t>
            </a:r>
            <a:r>
              <a:rPr lang="en-US" baseline="0" dirty="0" smtClean="0"/>
              <a:t> avoid overfitting.  Want model to be generalizable to a new data set and to avoid trying to fit to outliers and noise. Split into training and testing.  Curse of dimensionality. Training set may not need to be random, e.g. if you have multiple samples per individuals and some </a:t>
            </a:r>
            <a:r>
              <a:rPr lang="en-US" baseline="0" dirty="0" err="1" smtClean="0"/>
              <a:t>ind</a:t>
            </a:r>
            <a:r>
              <a:rPr lang="en-US" baseline="0" dirty="0" smtClean="0"/>
              <a:t> are IBD vs not. – want to take one sample from each individual into the training set.</a:t>
            </a:r>
            <a:endParaRPr lang="en-US" dirty="0"/>
          </a:p>
        </p:txBody>
      </p:sp>
      <p:sp>
        <p:nvSpPr>
          <p:cNvPr id="4" name="Slide Number Placeholder 3"/>
          <p:cNvSpPr>
            <a:spLocks noGrp="1"/>
          </p:cNvSpPr>
          <p:nvPr>
            <p:ph type="sldNum" sz="quarter" idx="10"/>
          </p:nvPr>
        </p:nvSpPr>
        <p:spPr/>
        <p:txBody>
          <a:bodyPr/>
          <a:lstStyle/>
          <a:p>
            <a:fld id="{14D44243-1E6B-0742-9628-BE67CCFF8A2F}" type="slidenum">
              <a:rPr lang="en-US" smtClean="0"/>
              <a:t>6</a:t>
            </a:fld>
            <a:endParaRPr lang="en-US"/>
          </a:p>
        </p:txBody>
      </p:sp>
    </p:spTree>
    <p:extLst>
      <p:ext uri="{BB962C8B-B14F-4D97-AF65-F5344CB8AC3E}">
        <p14:creationId xmlns:p14="http://schemas.microsoft.com/office/powerpoint/2010/main" val="501820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D44243-1E6B-0742-9628-BE67CCFF8A2F}" type="slidenum">
              <a:rPr lang="en-US" smtClean="0"/>
              <a:t>9</a:t>
            </a:fld>
            <a:endParaRPr lang="en-US"/>
          </a:p>
        </p:txBody>
      </p:sp>
    </p:spTree>
    <p:extLst>
      <p:ext uri="{BB962C8B-B14F-4D97-AF65-F5344CB8AC3E}">
        <p14:creationId xmlns:p14="http://schemas.microsoft.com/office/powerpoint/2010/main" val="188081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87C765-C250-0A40-871B-CFB0BD981182}"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95BFB-CD38-5D43-8267-BD7272416D57}" type="slidenum">
              <a:rPr lang="en-US" smtClean="0"/>
              <a:t>‹#›</a:t>
            </a:fld>
            <a:endParaRPr lang="en-US"/>
          </a:p>
        </p:txBody>
      </p:sp>
    </p:spTree>
    <p:extLst>
      <p:ext uri="{BB962C8B-B14F-4D97-AF65-F5344CB8AC3E}">
        <p14:creationId xmlns:p14="http://schemas.microsoft.com/office/powerpoint/2010/main" val="899711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87C765-C250-0A40-871B-CFB0BD981182}"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95BFB-CD38-5D43-8267-BD7272416D57}" type="slidenum">
              <a:rPr lang="en-US" smtClean="0"/>
              <a:t>‹#›</a:t>
            </a:fld>
            <a:endParaRPr lang="en-US"/>
          </a:p>
        </p:txBody>
      </p:sp>
    </p:spTree>
    <p:extLst>
      <p:ext uri="{BB962C8B-B14F-4D97-AF65-F5344CB8AC3E}">
        <p14:creationId xmlns:p14="http://schemas.microsoft.com/office/powerpoint/2010/main" val="54124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87C765-C250-0A40-871B-CFB0BD981182}"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95BFB-CD38-5D43-8267-BD7272416D57}" type="slidenum">
              <a:rPr lang="en-US" smtClean="0"/>
              <a:t>‹#›</a:t>
            </a:fld>
            <a:endParaRPr lang="en-US"/>
          </a:p>
        </p:txBody>
      </p:sp>
    </p:spTree>
    <p:extLst>
      <p:ext uri="{BB962C8B-B14F-4D97-AF65-F5344CB8AC3E}">
        <p14:creationId xmlns:p14="http://schemas.microsoft.com/office/powerpoint/2010/main" val="321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87C765-C250-0A40-871B-CFB0BD981182}"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95BFB-CD38-5D43-8267-BD7272416D57}" type="slidenum">
              <a:rPr lang="en-US" smtClean="0"/>
              <a:t>‹#›</a:t>
            </a:fld>
            <a:endParaRPr lang="en-US"/>
          </a:p>
        </p:txBody>
      </p:sp>
    </p:spTree>
    <p:extLst>
      <p:ext uri="{BB962C8B-B14F-4D97-AF65-F5344CB8AC3E}">
        <p14:creationId xmlns:p14="http://schemas.microsoft.com/office/powerpoint/2010/main" val="101662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87C765-C250-0A40-871B-CFB0BD981182}"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95BFB-CD38-5D43-8267-BD7272416D57}" type="slidenum">
              <a:rPr lang="en-US" smtClean="0"/>
              <a:t>‹#›</a:t>
            </a:fld>
            <a:endParaRPr lang="en-US"/>
          </a:p>
        </p:txBody>
      </p:sp>
    </p:spTree>
    <p:extLst>
      <p:ext uri="{BB962C8B-B14F-4D97-AF65-F5344CB8AC3E}">
        <p14:creationId xmlns:p14="http://schemas.microsoft.com/office/powerpoint/2010/main" val="956747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87C765-C250-0A40-871B-CFB0BD981182}"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95BFB-CD38-5D43-8267-BD7272416D57}" type="slidenum">
              <a:rPr lang="en-US" smtClean="0"/>
              <a:t>‹#›</a:t>
            </a:fld>
            <a:endParaRPr lang="en-US"/>
          </a:p>
        </p:txBody>
      </p:sp>
    </p:spTree>
    <p:extLst>
      <p:ext uri="{BB962C8B-B14F-4D97-AF65-F5344CB8AC3E}">
        <p14:creationId xmlns:p14="http://schemas.microsoft.com/office/powerpoint/2010/main" val="1837772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87C765-C250-0A40-871B-CFB0BD981182}" type="datetimeFigureOut">
              <a:rPr lang="en-US" smtClean="0"/>
              <a:t>12/9/16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495BFB-CD38-5D43-8267-BD7272416D57}" type="slidenum">
              <a:rPr lang="en-US" smtClean="0"/>
              <a:t>‹#›</a:t>
            </a:fld>
            <a:endParaRPr lang="en-US"/>
          </a:p>
        </p:txBody>
      </p:sp>
    </p:spTree>
    <p:extLst>
      <p:ext uri="{BB962C8B-B14F-4D97-AF65-F5344CB8AC3E}">
        <p14:creationId xmlns:p14="http://schemas.microsoft.com/office/powerpoint/2010/main" val="182272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87C765-C250-0A40-871B-CFB0BD981182}" type="datetimeFigureOut">
              <a:rPr lang="en-US" smtClean="0"/>
              <a:t>12/9/16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495BFB-CD38-5D43-8267-BD7272416D57}" type="slidenum">
              <a:rPr lang="en-US" smtClean="0"/>
              <a:t>‹#›</a:t>
            </a:fld>
            <a:endParaRPr lang="en-US"/>
          </a:p>
        </p:txBody>
      </p:sp>
    </p:spTree>
    <p:extLst>
      <p:ext uri="{BB962C8B-B14F-4D97-AF65-F5344CB8AC3E}">
        <p14:creationId xmlns:p14="http://schemas.microsoft.com/office/powerpoint/2010/main" val="1139134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87C765-C250-0A40-871B-CFB0BD981182}" type="datetimeFigureOut">
              <a:rPr lang="en-US" smtClean="0"/>
              <a:t>12/9/16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495BFB-CD38-5D43-8267-BD7272416D57}" type="slidenum">
              <a:rPr lang="en-US" smtClean="0"/>
              <a:t>‹#›</a:t>
            </a:fld>
            <a:endParaRPr lang="en-US"/>
          </a:p>
        </p:txBody>
      </p:sp>
    </p:spTree>
    <p:extLst>
      <p:ext uri="{BB962C8B-B14F-4D97-AF65-F5344CB8AC3E}">
        <p14:creationId xmlns:p14="http://schemas.microsoft.com/office/powerpoint/2010/main" val="614979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87C765-C250-0A40-871B-CFB0BD981182}"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95BFB-CD38-5D43-8267-BD7272416D57}" type="slidenum">
              <a:rPr lang="en-US" smtClean="0"/>
              <a:t>‹#›</a:t>
            </a:fld>
            <a:endParaRPr lang="en-US"/>
          </a:p>
        </p:txBody>
      </p:sp>
    </p:spTree>
    <p:extLst>
      <p:ext uri="{BB962C8B-B14F-4D97-AF65-F5344CB8AC3E}">
        <p14:creationId xmlns:p14="http://schemas.microsoft.com/office/powerpoint/2010/main" val="125445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87C765-C250-0A40-871B-CFB0BD981182}"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95BFB-CD38-5D43-8267-BD7272416D57}" type="slidenum">
              <a:rPr lang="en-US" smtClean="0"/>
              <a:t>‹#›</a:t>
            </a:fld>
            <a:endParaRPr lang="en-US"/>
          </a:p>
        </p:txBody>
      </p:sp>
    </p:spTree>
    <p:extLst>
      <p:ext uri="{BB962C8B-B14F-4D97-AF65-F5344CB8AC3E}">
        <p14:creationId xmlns:p14="http://schemas.microsoft.com/office/powerpoint/2010/main" val="16737329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87C765-C250-0A40-871B-CFB0BD981182}" type="datetimeFigureOut">
              <a:rPr lang="en-US" smtClean="0"/>
              <a:t>12/9/16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95BFB-CD38-5D43-8267-BD7272416D57}" type="slidenum">
              <a:rPr lang="en-US" smtClean="0"/>
              <a:t>‹#›</a:t>
            </a:fld>
            <a:endParaRPr lang="en-US"/>
          </a:p>
        </p:txBody>
      </p:sp>
    </p:spTree>
    <p:extLst>
      <p:ext uri="{BB962C8B-B14F-4D97-AF65-F5344CB8AC3E}">
        <p14:creationId xmlns:p14="http://schemas.microsoft.com/office/powerpoint/2010/main" val="2140765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449102" y="1776632"/>
            <a:ext cx="9144000" cy="2387600"/>
          </a:xfrm>
        </p:spPr>
        <p:txBody>
          <a:bodyPr>
            <a:normAutofit/>
          </a:bodyPr>
          <a:lstStyle/>
          <a:p>
            <a:r>
              <a:rPr lang="en-US" sz="4400" smtClean="0"/>
              <a:t>Supervised learning/Machine </a:t>
            </a:r>
            <a:r>
              <a:rPr lang="en-US" sz="4400" dirty="0" smtClean="0"/>
              <a:t>learning for predictive models from training data</a:t>
            </a:r>
            <a:endParaRPr lang="en-US" sz="4400" dirty="0"/>
          </a:p>
        </p:txBody>
      </p:sp>
    </p:spTree>
    <p:extLst>
      <p:ext uri="{BB962C8B-B14F-4D97-AF65-F5344CB8AC3E}">
        <p14:creationId xmlns:p14="http://schemas.microsoft.com/office/powerpoint/2010/main" val="3280185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948135" y="263286"/>
            <a:ext cx="5610852"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Machine Learning (ML)</a:t>
            </a:r>
            <a:endParaRPr lang="en-US" dirty="0"/>
          </a:p>
        </p:txBody>
      </p:sp>
      <p:pic>
        <p:nvPicPr>
          <p:cNvPr id="4" name="Picture 3"/>
          <p:cNvPicPr>
            <a:picLocks noChangeAspect="1"/>
          </p:cNvPicPr>
          <p:nvPr/>
        </p:nvPicPr>
        <p:blipFill>
          <a:blip r:embed="rId2"/>
          <a:stretch>
            <a:fillRect/>
          </a:stretch>
        </p:blipFill>
        <p:spPr>
          <a:xfrm>
            <a:off x="3554946" y="1528910"/>
            <a:ext cx="1572448" cy="1651429"/>
          </a:xfrm>
          <a:prstGeom prst="rect">
            <a:avLst/>
          </a:prstGeom>
        </p:spPr>
      </p:pic>
      <p:pic>
        <p:nvPicPr>
          <p:cNvPr id="5" name="Picture 4"/>
          <p:cNvPicPr>
            <a:picLocks noChangeAspect="1"/>
          </p:cNvPicPr>
          <p:nvPr/>
        </p:nvPicPr>
        <p:blipFill>
          <a:blip r:embed="rId3"/>
          <a:stretch>
            <a:fillRect/>
          </a:stretch>
        </p:blipFill>
        <p:spPr>
          <a:xfrm>
            <a:off x="2366952" y="3207175"/>
            <a:ext cx="5689600" cy="3441700"/>
          </a:xfrm>
          <a:prstGeom prst="rect">
            <a:avLst/>
          </a:prstGeom>
        </p:spPr>
      </p:pic>
      <p:grpSp>
        <p:nvGrpSpPr>
          <p:cNvPr id="6" name="Group 5"/>
          <p:cNvGrpSpPr/>
          <p:nvPr/>
        </p:nvGrpSpPr>
        <p:grpSpPr>
          <a:xfrm>
            <a:off x="7437366" y="1764446"/>
            <a:ext cx="2677828" cy="1896382"/>
            <a:chOff x="4648200" y="-19050"/>
            <a:chExt cx="3973513" cy="2277382"/>
          </a:xfrm>
        </p:grpSpPr>
        <p:pic>
          <p:nvPicPr>
            <p:cNvPr id="7"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duotone>
                <a:prstClr val="black"/>
                <a:schemeClr val="accent3">
                  <a:lumMod val="75000"/>
                  <a:tint val="45000"/>
                  <a:satMod val="400000"/>
                </a:schemeClr>
              </a:duotone>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cstate="print">
              <a:duotone>
                <a:prstClr val="black"/>
                <a:srgbClr val="C00000">
                  <a:tint val="45000"/>
                  <a:satMod val="400000"/>
                </a:srgbClr>
              </a:duotone>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cstate="print">
              <a:duotone>
                <a:prstClr val="black"/>
                <a:schemeClr val="accent3">
                  <a:lumMod val="75000"/>
                  <a:tint val="45000"/>
                  <a:satMod val="400000"/>
                </a:schemeClr>
              </a:duotone>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cstate="print">
              <a:duotone>
                <a:prstClr val="black"/>
                <a:schemeClr val="accent3">
                  <a:lumMod val="75000"/>
                  <a:tint val="45000"/>
                  <a:satMod val="400000"/>
                </a:schemeClr>
              </a:duotone>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4" cstate="print">
              <a:duotone>
                <a:prstClr val="black"/>
                <a:schemeClr val="accent3">
                  <a:lumMod val="75000"/>
                  <a:tint val="45000"/>
                  <a:satMod val="400000"/>
                </a:schemeClr>
              </a:duotone>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4" cstate="print">
              <a:duotone>
                <a:prstClr val="black"/>
                <a:schemeClr val="accent3">
                  <a:lumMod val="75000"/>
                  <a:tint val="45000"/>
                  <a:satMod val="400000"/>
                </a:schemeClr>
              </a:duotone>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058196" y="361950"/>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4" cstate="print">
              <a:duotone>
                <a:prstClr val="black"/>
                <a:schemeClr val="accent3">
                  <a:lumMod val="75000"/>
                  <a:tint val="45000"/>
                  <a:satMod val="400000"/>
                </a:schemeClr>
              </a:duotone>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4" cstate="print">
              <a:duotone>
                <a:prstClr val="black"/>
                <a:schemeClr val="accent3">
                  <a:lumMod val="75000"/>
                  <a:tint val="45000"/>
                  <a:satMod val="400000"/>
                </a:schemeClr>
              </a:duotone>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cstate="print">
              <a:duotone>
                <a:prstClr val="black"/>
                <a:srgbClr val="C00000">
                  <a:tint val="45000"/>
                  <a:satMod val="400000"/>
                </a:srgbClr>
              </a:duotone>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cstate="print">
              <a:duotone>
                <a:prstClr val="black"/>
                <a:srgbClr val="C00000">
                  <a:tint val="45000"/>
                  <a:satMod val="400000"/>
                </a:srgbClr>
              </a:duotone>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20" name="Straight Arrow Connector 19"/>
            <p:cNvCxnSpPr>
              <a:endCxn id="11" idx="2"/>
            </p:cNvCxnSpPr>
            <p:nvPr/>
          </p:nvCxnSpPr>
          <p:spPr>
            <a:xfrm flipV="1">
              <a:off x="4965700" y="713774"/>
              <a:ext cx="184320" cy="28963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1" idx="2"/>
            </p:cNvCxnSpPr>
            <p:nvPr/>
          </p:nvCxnSpPr>
          <p:spPr>
            <a:xfrm flipH="1" flipV="1">
              <a:off x="5150020" y="713774"/>
              <a:ext cx="184320" cy="331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1"/>
            </p:cNvCxnSpPr>
            <p:nvPr/>
          </p:nvCxnSpPr>
          <p:spPr>
            <a:xfrm flipH="1" flipV="1">
              <a:off x="5675914" y="1297934"/>
              <a:ext cx="267971" cy="15024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3" name="Picture 2"/>
            <p:cNvPicPr>
              <a:picLocks noChangeAspect="1" noChangeArrowheads="1"/>
            </p:cNvPicPr>
            <p:nvPr/>
          </p:nvPicPr>
          <p:blipFill>
            <a:blip r:embed="rId4" cstate="print">
              <a:duotone>
                <a:prstClr val="black"/>
                <a:srgbClr val="C00000">
                  <a:tint val="45000"/>
                  <a:satMod val="400000"/>
                </a:srgbClr>
              </a:duotone>
              <a:extLst>
                <a:ext uri="{BEBA8EAE-BF5A-486C-A8C5-ECC9F3942E4B}">
                  <a14:imgProps xmlns:a14="http://schemas.microsoft.com/office/drawing/2010/main">
                    <a14:imgLayer r:embed="rId5">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24" name="Straight Arrow Connector 23"/>
            <p:cNvCxnSpPr>
              <a:stCxn id="17" idx="1"/>
              <a:endCxn id="12" idx="2"/>
            </p:cNvCxnSpPr>
            <p:nvPr/>
          </p:nvCxnSpPr>
          <p:spPr>
            <a:xfrm flipH="1" flipV="1">
              <a:off x="6234578" y="665406"/>
              <a:ext cx="270658" cy="338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7" idx="3"/>
              <a:endCxn id="13" idx="2"/>
            </p:cNvCxnSpPr>
            <p:nvPr/>
          </p:nvCxnSpPr>
          <p:spPr>
            <a:xfrm flipV="1">
              <a:off x="5778840" y="1742700"/>
              <a:ext cx="349365" cy="22111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1"/>
              <a:endCxn id="13" idx="3"/>
            </p:cNvCxnSpPr>
            <p:nvPr/>
          </p:nvCxnSpPr>
          <p:spPr>
            <a:xfrm flipH="1" flipV="1">
              <a:off x="6312525" y="1448179"/>
              <a:ext cx="302673" cy="36183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7" idx="3"/>
              <a:endCxn id="22" idx="1"/>
            </p:cNvCxnSpPr>
            <p:nvPr/>
          </p:nvCxnSpPr>
          <p:spPr>
            <a:xfrm flipV="1">
              <a:off x="5778840" y="1810016"/>
              <a:ext cx="836358" cy="1537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3"/>
              <a:endCxn id="23" idx="1"/>
            </p:cNvCxnSpPr>
            <p:nvPr/>
          </p:nvCxnSpPr>
          <p:spPr>
            <a:xfrm flipV="1">
              <a:off x="6983838" y="1582811"/>
              <a:ext cx="234018" cy="2272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1"/>
              <a:endCxn id="13" idx="3"/>
            </p:cNvCxnSpPr>
            <p:nvPr/>
          </p:nvCxnSpPr>
          <p:spPr>
            <a:xfrm flipH="1" flipV="1">
              <a:off x="6312525" y="1448179"/>
              <a:ext cx="905331" cy="13463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1"/>
              <a:endCxn id="12" idx="3"/>
            </p:cNvCxnSpPr>
            <p:nvPr/>
          </p:nvCxnSpPr>
          <p:spPr>
            <a:xfrm flipH="1">
              <a:off x="6418898" y="275471"/>
              <a:ext cx="210502" cy="954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965700" y="1003413"/>
              <a:ext cx="36864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3"/>
              <a:endCxn id="18" idx="1"/>
            </p:cNvCxnSpPr>
            <p:nvPr/>
          </p:nvCxnSpPr>
          <p:spPr>
            <a:xfrm>
              <a:off x="6998040" y="275471"/>
              <a:ext cx="526372" cy="6330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3"/>
              <a:endCxn id="20" idx="1"/>
            </p:cNvCxnSpPr>
            <p:nvPr/>
          </p:nvCxnSpPr>
          <p:spPr>
            <a:xfrm>
              <a:off x="7893052" y="338773"/>
              <a:ext cx="360021" cy="75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1" idx="3"/>
              <a:endCxn id="20" idx="2"/>
            </p:cNvCxnSpPr>
            <p:nvPr/>
          </p:nvCxnSpPr>
          <p:spPr>
            <a:xfrm flipV="1">
              <a:off x="8340363" y="708892"/>
              <a:ext cx="97030" cy="28969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8" idx="2"/>
              <a:endCxn id="21" idx="1"/>
            </p:cNvCxnSpPr>
            <p:nvPr/>
          </p:nvCxnSpPr>
          <p:spPr>
            <a:xfrm>
              <a:off x="7708732" y="633294"/>
              <a:ext cx="262991" cy="36529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8" idx="2"/>
              <a:endCxn id="19" idx="3"/>
            </p:cNvCxnSpPr>
            <p:nvPr/>
          </p:nvCxnSpPr>
          <p:spPr>
            <a:xfrm flipH="1">
              <a:off x="7426836" y="633294"/>
              <a:ext cx="281896" cy="231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7" idx="3"/>
              <a:endCxn id="23" idx="1"/>
            </p:cNvCxnSpPr>
            <p:nvPr/>
          </p:nvCxnSpPr>
          <p:spPr>
            <a:xfrm>
              <a:off x="6873876" y="1003413"/>
              <a:ext cx="343980" cy="5793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9" idx="1"/>
              <a:endCxn id="16" idx="3"/>
            </p:cNvCxnSpPr>
            <p:nvPr/>
          </p:nvCxnSpPr>
          <p:spPr>
            <a:xfrm flipH="1" flipV="1">
              <a:off x="6998040" y="275471"/>
              <a:ext cx="60156"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6" idx="2"/>
              <a:endCxn id="17" idx="3"/>
            </p:cNvCxnSpPr>
            <p:nvPr/>
          </p:nvCxnSpPr>
          <p:spPr>
            <a:xfrm>
              <a:off x="6813720" y="569992"/>
              <a:ext cx="60156" cy="4334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7740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Machine Learning using decision tree learning</a:t>
            </a:r>
            <a:endParaRPr lang="en-US" dirty="0"/>
          </a:p>
        </p:txBody>
      </p:sp>
      <p:pic>
        <p:nvPicPr>
          <p:cNvPr id="4" name="Picture 3"/>
          <p:cNvPicPr>
            <a:picLocks noChangeAspect="1"/>
          </p:cNvPicPr>
          <p:nvPr/>
        </p:nvPicPr>
        <p:blipFill>
          <a:blip r:embed="rId3"/>
          <a:stretch>
            <a:fillRect/>
          </a:stretch>
        </p:blipFill>
        <p:spPr>
          <a:xfrm>
            <a:off x="3211286" y="1955800"/>
            <a:ext cx="4572000" cy="4318000"/>
          </a:xfrm>
          <a:prstGeom prst="rect">
            <a:avLst/>
          </a:prstGeom>
        </p:spPr>
      </p:pic>
      <p:sp>
        <p:nvSpPr>
          <p:cNvPr id="5" name="TextBox 4"/>
          <p:cNvSpPr txBox="1"/>
          <p:nvPr/>
        </p:nvSpPr>
        <p:spPr>
          <a:xfrm>
            <a:off x="4082142" y="1771134"/>
            <a:ext cx="3296543" cy="369332"/>
          </a:xfrm>
          <a:prstGeom prst="rect">
            <a:avLst/>
          </a:prstGeom>
          <a:noFill/>
        </p:spPr>
        <p:txBody>
          <a:bodyPr wrap="none" rtlCol="0">
            <a:spAutoFit/>
          </a:bodyPr>
          <a:lstStyle/>
          <a:p>
            <a:r>
              <a:rPr lang="en-US" dirty="0" smtClean="0"/>
              <a:t>Did </a:t>
            </a:r>
            <a:r>
              <a:rPr lang="en-US" smtClean="0"/>
              <a:t>someone survive the Titanic?</a:t>
            </a:r>
            <a:endParaRPr lang="en-US" dirty="0"/>
          </a:p>
        </p:txBody>
      </p:sp>
    </p:spTree>
    <p:extLst>
      <p:ext uri="{BB962C8B-B14F-4D97-AF65-F5344CB8AC3E}">
        <p14:creationId xmlns:p14="http://schemas.microsoft.com/office/powerpoint/2010/main" val="272569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Goal</a:t>
            </a:r>
            <a:endParaRPr lang="en-US" dirty="0"/>
          </a:p>
        </p:txBody>
      </p:sp>
      <p:sp>
        <p:nvSpPr>
          <p:cNvPr id="3" name="Content Placeholder 2"/>
          <p:cNvSpPr>
            <a:spLocks noGrp="1"/>
          </p:cNvSpPr>
          <p:nvPr>
            <p:ph idx="1"/>
          </p:nvPr>
        </p:nvSpPr>
        <p:spPr>
          <a:xfrm>
            <a:off x="751114" y="2446110"/>
            <a:ext cx="10515600" cy="2463346"/>
          </a:xfrm>
        </p:spPr>
        <p:txBody>
          <a:bodyPr/>
          <a:lstStyle/>
          <a:p>
            <a:pPr marL="0" indent="0">
              <a:buNone/>
            </a:pPr>
            <a:r>
              <a:rPr lang="en-US" dirty="0"/>
              <a:t>B</a:t>
            </a:r>
            <a:r>
              <a:rPr lang="en-US" dirty="0" smtClean="0"/>
              <a:t>uild </a:t>
            </a:r>
            <a:r>
              <a:rPr lang="en-US" dirty="0"/>
              <a:t>a </a:t>
            </a:r>
            <a:r>
              <a:rPr lang="en-US" dirty="0" smtClean="0"/>
              <a:t>model from </a:t>
            </a:r>
            <a:r>
              <a:rPr lang="en-US" dirty="0"/>
              <a:t>a set of categorized data points that can predict </a:t>
            </a:r>
            <a:r>
              <a:rPr lang="en-US" dirty="0" smtClean="0"/>
              <a:t>the correct </a:t>
            </a:r>
            <a:r>
              <a:rPr lang="en-US" dirty="0"/>
              <a:t>category membership of unlabeled future data</a:t>
            </a:r>
            <a:endParaRPr lang="en-US" dirty="0"/>
          </a:p>
        </p:txBody>
      </p:sp>
    </p:spTree>
    <p:extLst>
      <p:ext uri="{BB962C8B-B14F-4D97-AF65-F5344CB8AC3E}">
        <p14:creationId xmlns:p14="http://schemas.microsoft.com/office/powerpoint/2010/main" val="16767974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p:cNvSpPr>
            <a:spLocks noGrp="1"/>
          </p:cNvSpPr>
          <p:nvPr>
            <p:ph type="sldNum" sz="quarter" idx="11"/>
          </p:nvPr>
        </p:nvSpPr>
        <p:spPr>
          <a:xfrm>
            <a:off x="4714461" y="6382855"/>
            <a:ext cx="2895600" cy="365125"/>
          </a:xfrm>
        </p:spPr>
        <p:txBody>
          <a:bodyPr/>
          <a:lstStyle/>
          <a:p>
            <a:fld id="{B7C00DB3-6E0F-0342-A106-5E3527F71102}" type="slidenum">
              <a:rPr lang="en-US"/>
              <a:pPr/>
              <a:t>2</a:t>
            </a:fld>
            <a:endParaRPr lang="en-US"/>
          </a:p>
        </p:txBody>
      </p:sp>
      <p:sp>
        <p:nvSpPr>
          <p:cNvPr id="3" name="Rectangle 2"/>
          <p:cNvSpPr txBox="1">
            <a:spLocks noChangeArrowheads="1"/>
          </p:cNvSpPr>
          <p:nvPr/>
        </p:nvSpPr>
        <p:spPr>
          <a:xfrm>
            <a:off x="4319329" y="287719"/>
            <a:ext cx="3017642"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Typical Data</a:t>
            </a:r>
            <a:endParaRPr lang="en-US" dirty="0"/>
          </a:p>
        </p:txBody>
      </p:sp>
      <p:sp>
        <p:nvSpPr>
          <p:cNvPr id="4" name="Rectangle 5"/>
          <p:cNvSpPr txBox="1">
            <a:spLocks noChangeArrowheads="1"/>
          </p:cNvSpPr>
          <p:nvPr/>
        </p:nvSpPr>
        <p:spPr>
          <a:xfrm>
            <a:off x="2276061" y="4245407"/>
            <a:ext cx="7772400" cy="2286000"/>
          </a:xfrm>
          <a:prstGeom prst="rect">
            <a:avLst/>
          </a:prstGeom>
          <a:noFill/>
          <a:ln/>
        </p:spPr>
        <p:txBody>
          <a:bodyPr lIns="92075" tIns="46038" rIns="92075" bIns="46038"/>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smtClean="0"/>
              <a:t>Response may be continuous or categorical</a:t>
            </a:r>
          </a:p>
          <a:p>
            <a:r>
              <a:rPr lang="en-US" sz="2400" smtClean="0"/>
              <a:t>Predictors may be </a:t>
            </a:r>
          </a:p>
          <a:p>
            <a:pPr lvl="1"/>
            <a:r>
              <a:rPr lang="en-US" sz="2000" smtClean="0"/>
              <a:t>continuous, count, and/or binary</a:t>
            </a:r>
          </a:p>
          <a:p>
            <a:pPr lvl="1"/>
            <a:r>
              <a:rPr lang="en-US" sz="2000" smtClean="0"/>
              <a:t>dense or sparse</a:t>
            </a:r>
          </a:p>
          <a:p>
            <a:pPr lvl="1"/>
            <a:r>
              <a:rPr lang="en-US" sz="2000" smtClean="0"/>
              <a:t>observed and/or calculated</a:t>
            </a:r>
            <a:endParaRPr lang="en-US" sz="2000"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430005368"/>
              </p:ext>
            </p:extLst>
          </p:nvPr>
        </p:nvGraphicFramePr>
        <p:xfrm>
          <a:off x="3023774" y="1426680"/>
          <a:ext cx="7327900" cy="4818063"/>
        </p:xfrm>
        <a:graphic>
          <a:graphicData uri="http://schemas.openxmlformats.org/presentationml/2006/ole">
            <mc:AlternateContent xmlns:mc="http://schemas.openxmlformats.org/markup-compatibility/2006">
              <mc:Choice xmlns:v="urn:schemas-microsoft-com:vml" Requires="v">
                <p:oleObj spid="_x0000_s2066" name="Worksheet" r:id="rId3" imgW="6819900" imgH="4483100" progId="Excel.Sheet.12">
                  <p:embed/>
                </p:oleObj>
              </mc:Choice>
              <mc:Fallback>
                <p:oleObj name="Worksheet" r:id="rId3" imgW="6819900" imgH="4483100" progId="Excel.Sheet.12">
                  <p:embed/>
                  <p:pic>
                    <p:nvPicPr>
                      <p:cNvPr id="0" name=""/>
                      <p:cNvPicPr/>
                      <p:nvPr/>
                    </p:nvPicPr>
                    <p:blipFill>
                      <a:blip r:embed="rId4"/>
                      <a:stretch>
                        <a:fillRect/>
                      </a:stretch>
                    </p:blipFill>
                    <p:spPr>
                      <a:xfrm>
                        <a:off x="3023774" y="1426680"/>
                        <a:ext cx="7327900" cy="4818063"/>
                      </a:xfrm>
                      <a:prstGeom prst="rect">
                        <a:avLst/>
                      </a:prstGeom>
                    </p:spPr>
                  </p:pic>
                </p:oleObj>
              </mc:Fallback>
            </mc:AlternateContent>
          </a:graphicData>
        </a:graphic>
      </p:graphicFrame>
      <p:cxnSp>
        <p:nvCxnSpPr>
          <p:cNvPr id="6" name="Straight Arrow Connector 5"/>
          <p:cNvCxnSpPr/>
          <p:nvPr/>
        </p:nvCxnSpPr>
        <p:spPr>
          <a:xfrm>
            <a:off x="8171467" y="1931448"/>
            <a:ext cx="701005" cy="3875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534341" y="2384992"/>
            <a:ext cx="2277599" cy="1200329"/>
          </a:xfrm>
          <a:prstGeom prst="rect">
            <a:avLst/>
          </a:prstGeom>
          <a:noFill/>
        </p:spPr>
        <p:txBody>
          <a:bodyPr wrap="none" rtlCol="0">
            <a:spAutoFit/>
          </a:bodyPr>
          <a:lstStyle/>
          <a:p>
            <a:r>
              <a:rPr lang="en-US" dirty="0" smtClean="0">
                <a:solidFill>
                  <a:schemeClr val="tx2"/>
                </a:solidFill>
              </a:rPr>
              <a:t>predictors, </a:t>
            </a:r>
          </a:p>
          <a:p>
            <a:r>
              <a:rPr lang="en-US" dirty="0" smtClean="0">
                <a:solidFill>
                  <a:schemeClr val="tx2"/>
                </a:solidFill>
              </a:rPr>
              <a:t>features, </a:t>
            </a:r>
          </a:p>
          <a:p>
            <a:r>
              <a:rPr lang="en-US" dirty="0" smtClean="0">
                <a:solidFill>
                  <a:schemeClr val="tx2"/>
                </a:solidFill>
              </a:rPr>
              <a:t>attributes,</a:t>
            </a:r>
          </a:p>
          <a:p>
            <a:r>
              <a:rPr lang="en-US" dirty="0" smtClean="0">
                <a:solidFill>
                  <a:schemeClr val="tx2"/>
                </a:solidFill>
              </a:rPr>
              <a:t>independent variables</a:t>
            </a:r>
            <a:endParaRPr lang="en-US" dirty="0">
              <a:solidFill>
                <a:schemeClr val="tx2"/>
              </a:solidFill>
            </a:endParaRPr>
          </a:p>
        </p:txBody>
      </p:sp>
      <p:sp>
        <p:nvSpPr>
          <p:cNvPr id="8" name="TextBox 7"/>
          <p:cNvSpPr txBox="1"/>
          <p:nvPr/>
        </p:nvSpPr>
        <p:spPr>
          <a:xfrm>
            <a:off x="1885095" y="378236"/>
            <a:ext cx="2108269" cy="923330"/>
          </a:xfrm>
          <a:prstGeom prst="rect">
            <a:avLst/>
          </a:prstGeom>
          <a:noFill/>
        </p:spPr>
        <p:txBody>
          <a:bodyPr wrap="none" rtlCol="0">
            <a:spAutoFit/>
          </a:bodyPr>
          <a:lstStyle/>
          <a:p>
            <a:r>
              <a:rPr lang="en-US" dirty="0" smtClean="0">
                <a:solidFill>
                  <a:srgbClr val="FF0000"/>
                </a:solidFill>
              </a:rPr>
              <a:t>response,</a:t>
            </a:r>
          </a:p>
          <a:p>
            <a:r>
              <a:rPr lang="en-US" dirty="0" smtClean="0">
                <a:solidFill>
                  <a:srgbClr val="FF0000"/>
                </a:solidFill>
              </a:rPr>
              <a:t>outcome,</a:t>
            </a:r>
          </a:p>
          <a:p>
            <a:r>
              <a:rPr lang="en-US" dirty="0" smtClean="0">
                <a:solidFill>
                  <a:srgbClr val="FF0000"/>
                </a:solidFill>
              </a:rPr>
              <a:t>dependent variables</a:t>
            </a:r>
            <a:endParaRPr lang="en-US" dirty="0">
              <a:solidFill>
                <a:srgbClr val="FF0000"/>
              </a:solidFill>
            </a:endParaRPr>
          </a:p>
        </p:txBody>
      </p:sp>
      <p:cxnSp>
        <p:nvCxnSpPr>
          <p:cNvPr id="9" name="Straight Arrow Connector 8"/>
          <p:cNvCxnSpPr/>
          <p:nvPr/>
        </p:nvCxnSpPr>
        <p:spPr>
          <a:xfrm flipH="1" flipV="1">
            <a:off x="3924197" y="1189262"/>
            <a:ext cx="790264" cy="395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11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1" y="1469572"/>
            <a:ext cx="9111341" cy="1384995"/>
          </a:xfrm>
          <a:prstGeom prst="rect">
            <a:avLst/>
          </a:prstGeom>
          <a:noFill/>
        </p:spPr>
        <p:txBody>
          <a:bodyPr wrap="square" rtlCol="0">
            <a:spAutoFit/>
          </a:bodyPr>
          <a:lstStyle/>
          <a:p>
            <a:r>
              <a:rPr lang="en-US" sz="2800" i="1" dirty="0" err="1"/>
              <a:t>supervised_learning.py</a:t>
            </a:r>
            <a:r>
              <a:rPr lang="en-US" sz="2800" dirty="0"/>
              <a:t> – Run supervised classification using OTUs as predictors and a mapping file category as class </a:t>
            </a:r>
            <a:r>
              <a:rPr lang="en-US" sz="2800" dirty="0" smtClean="0"/>
              <a:t>labels</a:t>
            </a:r>
          </a:p>
          <a:p>
            <a:endParaRPr lang="en-US" sz="2800" dirty="0"/>
          </a:p>
        </p:txBody>
      </p:sp>
      <p:sp>
        <p:nvSpPr>
          <p:cNvPr id="3" name="TextBox 2"/>
          <p:cNvSpPr txBox="1"/>
          <p:nvPr/>
        </p:nvSpPr>
        <p:spPr>
          <a:xfrm>
            <a:off x="3907972" y="435429"/>
            <a:ext cx="4093749" cy="769441"/>
          </a:xfrm>
          <a:prstGeom prst="rect">
            <a:avLst/>
          </a:prstGeom>
          <a:noFill/>
        </p:spPr>
        <p:txBody>
          <a:bodyPr wrap="none" rtlCol="0">
            <a:spAutoFit/>
          </a:bodyPr>
          <a:lstStyle/>
          <a:p>
            <a:r>
              <a:rPr lang="en-US" sz="4400" smtClean="0">
                <a:latin typeface="+mj-lt"/>
              </a:rPr>
              <a:t>Options in QIIME</a:t>
            </a:r>
            <a:endParaRPr lang="en-US" sz="440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398" y="2481047"/>
            <a:ext cx="9088895" cy="4268096"/>
          </a:xfrm>
          <a:prstGeom prst="rect">
            <a:avLst/>
          </a:prstGeom>
        </p:spPr>
      </p:pic>
    </p:spTree>
    <p:extLst>
      <p:ext uri="{BB962C8B-B14F-4D97-AF65-F5344CB8AC3E}">
        <p14:creationId xmlns:p14="http://schemas.microsoft.com/office/powerpoint/2010/main" val="1412896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7326" y="431513"/>
            <a:ext cx="4721357" cy="769441"/>
          </a:xfrm>
          <a:prstGeom prst="rect">
            <a:avLst/>
          </a:prstGeom>
          <a:noFill/>
        </p:spPr>
        <p:txBody>
          <a:bodyPr wrap="none" rtlCol="0">
            <a:spAutoFit/>
          </a:bodyPr>
          <a:lstStyle/>
          <a:p>
            <a:r>
              <a:rPr lang="en-US" sz="4400" dirty="0" smtClean="0"/>
              <a:t>Feature Importance</a:t>
            </a:r>
            <a:endParaRPr lang="en-US" sz="4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 y="2489200"/>
            <a:ext cx="11696700" cy="1866900"/>
          </a:xfrm>
          <a:prstGeom prst="rect">
            <a:avLst/>
          </a:prstGeom>
        </p:spPr>
      </p:pic>
    </p:spTree>
    <p:extLst>
      <p:ext uri="{BB962C8B-B14F-4D97-AF65-F5344CB8AC3E}">
        <p14:creationId xmlns:p14="http://schemas.microsoft.com/office/powerpoint/2010/main" val="2129519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6648" y="1430800"/>
            <a:ext cx="9601200" cy="830997"/>
          </a:xfrm>
          <a:prstGeom prst="rect">
            <a:avLst/>
          </a:prstGeom>
        </p:spPr>
        <p:txBody>
          <a:bodyPr wrap="square">
            <a:spAutoFit/>
          </a:bodyPr>
          <a:lstStyle/>
          <a:p>
            <a:r>
              <a:rPr lang="en-US" sz="2400" dirty="0"/>
              <a:t>Supervised regression (e.g. time since death) not available in QIIME, but available in R (e.g. caret).</a:t>
            </a:r>
            <a:endParaRPr lang="en-US" sz="2400" dirty="0"/>
          </a:p>
        </p:txBody>
      </p:sp>
      <p:sp>
        <p:nvSpPr>
          <p:cNvPr id="3" name="TextBox 2"/>
          <p:cNvSpPr txBox="1"/>
          <p:nvPr/>
        </p:nvSpPr>
        <p:spPr>
          <a:xfrm>
            <a:off x="3048001" y="435429"/>
            <a:ext cx="5140061" cy="769441"/>
          </a:xfrm>
          <a:prstGeom prst="rect">
            <a:avLst/>
          </a:prstGeom>
          <a:noFill/>
        </p:spPr>
        <p:txBody>
          <a:bodyPr wrap="none" rtlCol="0">
            <a:spAutoFit/>
          </a:bodyPr>
          <a:lstStyle/>
          <a:p>
            <a:r>
              <a:rPr lang="en-US" sz="4400" smtClean="0">
                <a:latin typeface="+mj-lt"/>
              </a:rPr>
              <a:t>Supervised regression</a:t>
            </a:r>
            <a:endParaRPr lang="en-US" sz="4400" dirty="0">
              <a:latin typeface="+mj-lt"/>
            </a:endParaRPr>
          </a:p>
        </p:txBody>
      </p:sp>
      <p:pic>
        <p:nvPicPr>
          <p:cNvPr id="8" name="Picture 7" descr="Clock_figureMar14_stopwat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031" y="2487727"/>
            <a:ext cx="6068434" cy="3811854"/>
          </a:xfrm>
          <a:prstGeom prst="rect">
            <a:avLst/>
          </a:prstGeom>
          <a:solidFill>
            <a:srgbClr val="FFFFFF"/>
          </a:solidFill>
        </p:spPr>
      </p:pic>
      <p:sp>
        <p:nvSpPr>
          <p:cNvPr id="9" name="TextBox 8"/>
          <p:cNvSpPr txBox="1"/>
          <p:nvPr/>
        </p:nvSpPr>
        <p:spPr>
          <a:xfrm>
            <a:off x="119530" y="6409765"/>
            <a:ext cx="4152792" cy="369332"/>
          </a:xfrm>
          <a:prstGeom prst="rect">
            <a:avLst/>
          </a:prstGeom>
          <a:noFill/>
        </p:spPr>
        <p:txBody>
          <a:bodyPr wrap="none" rtlCol="0">
            <a:spAutoFit/>
          </a:bodyPr>
          <a:lstStyle/>
          <a:p>
            <a:r>
              <a:rPr lang="en-US" dirty="0" smtClean="0">
                <a:solidFill>
                  <a:srgbClr val="FFFFFF"/>
                </a:solidFill>
                <a:latin typeface="Helvetica Light"/>
                <a:cs typeface="Helvetica Light"/>
              </a:rPr>
              <a:t>Metcalf </a:t>
            </a:r>
            <a:r>
              <a:rPr lang="en-US" i="1" dirty="0" smtClean="0">
                <a:solidFill>
                  <a:srgbClr val="FFFFFF"/>
                </a:solidFill>
                <a:latin typeface="Helvetica Light"/>
                <a:cs typeface="Helvetica Light"/>
              </a:rPr>
              <a:t>et al.</a:t>
            </a:r>
            <a:r>
              <a:rPr lang="en-US" i="1" dirty="0">
                <a:solidFill>
                  <a:srgbClr val="FFFFFF"/>
                </a:solidFill>
                <a:latin typeface="Helvetica Light"/>
                <a:cs typeface="Helvetica Light"/>
              </a:rPr>
              <a:t> </a:t>
            </a:r>
            <a:r>
              <a:rPr lang="en-US" i="1" dirty="0" smtClean="0">
                <a:solidFill>
                  <a:srgbClr val="FFFFFF"/>
                </a:solidFill>
                <a:latin typeface="Helvetica Light"/>
                <a:cs typeface="Helvetica Light"/>
              </a:rPr>
              <a:t>in press, </a:t>
            </a:r>
            <a:r>
              <a:rPr lang="en-US" i="1" dirty="0">
                <a:solidFill>
                  <a:srgbClr val="FFFFFF"/>
                </a:solidFill>
                <a:latin typeface="Helvetica Light"/>
                <a:cs typeface="Helvetica Light"/>
              </a:rPr>
              <a:t>Current </a:t>
            </a:r>
            <a:r>
              <a:rPr lang="en-US" i="1" dirty="0" smtClean="0">
                <a:solidFill>
                  <a:srgbClr val="FFFFFF"/>
                </a:solidFill>
                <a:latin typeface="Helvetica Light"/>
                <a:cs typeface="Helvetica Light"/>
              </a:rPr>
              <a:t>Biology</a:t>
            </a:r>
            <a:endParaRPr lang="en-US" i="1" dirty="0">
              <a:solidFill>
                <a:srgbClr val="FFFFFF"/>
              </a:solidFill>
              <a:latin typeface="Helvetica Light"/>
              <a:cs typeface="Helvetica Light"/>
            </a:endParaRPr>
          </a:p>
        </p:txBody>
      </p:sp>
    </p:spTree>
    <p:extLst>
      <p:ext uri="{BB962C8B-B14F-4D97-AF65-F5344CB8AC3E}">
        <p14:creationId xmlns:p14="http://schemas.microsoft.com/office/powerpoint/2010/main" val="18206560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1" y="435429"/>
            <a:ext cx="5140061" cy="769441"/>
          </a:xfrm>
          <a:prstGeom prst="rect">
            <a:avLst/>
          </a:prstGeom>
          <a:noFill/>
        </p:spPr>
        <p:txBody>
          <a:bodyPr wrap="none" rtlCol="0">
            <a:spAutoFit/>
          </a:bodyPr>
          <a:lstStyle/>
          <a:p>
            <a:r>
              <a:rPr lang="en-US" sz="4400" smtClean="0">
                <a:latin typeface="+mj-lt"/>
              </a:rPr>
              <a:t>Supervised regression</a:t>
            </a:r>
            <a:endParaRPr lang="en-US" sz="4400" dirty="0">
              <a:latin typeface="+mj-lt"/>
            </a:endParaRPr>
          </a:p>
        </p:txBody>
      </p:sp>
      <p:pic>
        <p:nvPicPr>
          <p:cNvPr id="5" name="Picture 4" descr="cross_add0_correct_x_gra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238" y="1806177"/>
            <a:ext cx="5125325" cy="4322357"/>
          </a:xfrm>
          <a:prstGeom prst="rect">
            <a:avLst/>
          </a:prstGeom>
          <a:solidFill>
            <a:srgbClr val="FFFFFF"/>
          </a:solidFill>
        </p:spPr>
      </p:pic>
      <p:pic>
        <p:nvPicPr>
          <p:cNvPr id="6" name="Picture 5"/>
          <p:cNvPicPr>
            <a:picLocks noChangeAspect="1"/>
          </p:cNvPicPr>
          <p:nvPr/>
        </p:nvPicPr>
        <p:blipFill>
          <a:blip r:embed="rId4"/>
          <a:stretch>
            <a:fillRect/>
          </a:stretch>
        </p:blipFill>
        <p:spPr>
          <a:xfrm>
            <a:off x="3006900" y="2106358"/>
            <a:ext cx="350985" cy="701970"/>
          </a:xfrm>
          <a:prstGeom prst="rect">
            <a:avLst/>
          </a:prstGeom>
        </p:spPr>
      </p:pic>
    </p:spTree>
    <p:extLst>
      <p:ext uri="{BB962C8B-B14F-4D97-AF65-F5344CB8AC3E}">
        <p14:creationId xmlns:p14="http://schemas.microsoft.com/office/powerpoint/2010/main" val="1412173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3649</TotalTime>
  <Words>212</Words>
  <Application>Microsoft Macintosh PowerPoint</Application>
  <PresentationFormat>Widescreen</PresentationFormat>
  <Paragraphs>33</Paragraphs>
  <Slides>9</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5" baseType="lpstr">
      <vt:lpstr>Calibri</vt:lpstr>
      <vt:lpstr>Calibri Light</vt:lpstr>
      <vt:lpstr>Helvetica Light</vt:lpstr>
      <vt:lpstr>Arial</vt:lpstr>
      <vt:lpstr>Office Theme</vt:lpstr>
      <vt:lpstr>Worksheet</vt:lpstr>
      <vt:lpstr>Supervised learning/Machine learning for predictive models from training data</vt:lpstr>
      <vt:lpstr>PowerPoint Presentation</vt:lpstr>
      <vt:lpstr>Machine Learning using decision tree learning</vt:lpstr>
      <vt:lpstr>Goal</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analyses</dc:title>
  <dc:creator>Microsoft Office User</dc:creator>
  <cp:lastModifiedBy>Jess</cp:lastModifiedBy>
  <cp:revision>37</cp:revision>
  <dcterms:created xsi:type="dcterms:W3CDTF">2016-11-18T19:01:27Z</dcterms:created>
  <dcterms:modified xsi:type="dcterms:W3CDTF">2016-12-09T21:06:00Z</dcterms:modified>
</cp:coreProperties>
</file>